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37" r:id="rId2"/>
    <p:sldMasterId id="2147483749" r:id="rId3"/>
  </p:sldMasterIdLst>
  <p:sldIdLst>
    <p:sldId id="312" r:id="rId4"/>
    <p:sldId id="317" r:id="rId5"/>
    <p:sldId id="318" r:id="rId6"/>
    <p:sldId id="313" r:id="rId7"/>
    <p:sldId id="319" r:id="rId8"/>
    <p:sldId id="266" r:id="rId9"/>
    <p:sldId id="270" r:id="rId10"/>
    <p:sldId id="280" r:id="rId11"/>
    <p:sldId id="281" r:id="rId12"/>
    <p:sldId id="308" r:id="rId13"/>
    <p:sldId id="272" r:id="rId14"/>
    <p:sldId id="285" r:id="rId15"/>
    <p:sldId id="303" r:id="rId16"/>
    <p:sldId id="286" r:id="rId17"/>
    <p:sldId id="288" r:id="rId18"/>
    <p:sldId id="292" r:id="rId19"/>
  </p:sldIdLst>
  <p:sldSz cx="12192000" cy="6858000"/>
  <p:notesSz cx="6797675" cy="9929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008C69-9184-4463-8C63-C8D8578EFEF4}">
          <p14:sldIdLst>
            <p14:sldId id="312"/>
            <p14:sldId id="317"/>
            <p14:sldId id="318"/>
            <p14:sldId id="313"/>
            <p14:sldId id="319"/>
            <p14:sldId id="266"/>
            <p14:sldId id="270"/>
            <p14:sldId id="280"/>
            <p14:sldId id="281"/>
            <p14:sldId id="308"/>
            <p14:sldId id="272"/>
            <p14:sldId id="285"/>
            <p14:sldId id="303"/>
            <p14:sldId id="286"/>
            <p14:sldId id="288"/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or Ivanović" initials="DI" lastIdx="1" clrIdx="0">
    <p:extLst>
      <p:ext uri="{19B8F6BF-5375-455C-9EA6-DF929625EA0E}">
        <p15:presenceInfo xmlns:p15="http://schemas.microsoft.com/office/powerpoint/2012/main" userId="S::divanovic@zagreb.hr::f89eb104-d645-4135-b9ad-d0902a15feb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44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5350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60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31988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6DD77-D94C-40C3-A386-6BEB9395D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AC498C-B05F-4812-A522-E9432DA48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710AB-C467-4CE7-8569-70D861B5C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56E93-878A-4CC7-AC7D-45498156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2D00-03F8-41C4-A9A0-A0D3CAA3F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310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2713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1552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72060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71378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647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8045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993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37AC8-FE50-40AA-8346-D9BCD2E39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022E0-C4D0-4B47-A776-5DEBB7286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2215A0-86E9-4924-8D48-4DB835C8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CA92-7974-4141-B609-0CFE7EA8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94590-5C84-4E66-88C2-8F8E0E6DB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467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1557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7FFA-8143-4C0A-A592-AFEB83D47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1AA3C-1DDC-430B-A886-8369F4EB5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B321C-9E2E-482F-931E-B44C83C1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5BB43-DF1B-4C02-AA7C-A09B5D16F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3DA70-C911-4098-9781-7FAC659F7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6085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8B9C24-CFED-4F33-95AB-30D2151497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FE12AC-30BB-4267-B7AF-BDE11CAC9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10A31-5270-491B-9916-4A4805BB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8CEB7-E5BB-4AFA-AD66-5A7EE529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ACFFD-E367-4723-9320-B77D7EF0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87458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3883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0020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7382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892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425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DDEB-13C7-4AC4-8FE6-B557A6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3CA8C-A193-40C3-B6C0-283D5250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F698E-020F-44B4-B591-433401D6F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A490F-10AD-4E61-A787-92C2917FD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064CC-ADEE-4FD5-A7B6-4F4C84E5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665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44211-8C39-45E4-8C6F-3BFF5600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EDFDA-7AB1-446F-AF07-20E20A2E9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AB714-B0EE-4C0A-89A6-012642847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4231A-3245-4C18-8236-A9286A1F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3EB16F-D9EA-4025-BFAD-A6B83631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7BB04-C596-4B89-BA09-D0FE64901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203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7384-4CF1-43CB-81EF-10DA5537D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66B57-D75B-47D0-AEE3-521EC3985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C60-A717-41C4-B23A-AF878D255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59811B-D104-45F6-8787-16022DA207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BC5B-30BB-4422-B108-81AA55193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EE0104-033E-479D-AA74-3A69C1037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33461E-BC86-4349-9813-77C01F17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02D156-53CD-407F-A9D3-1034550D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342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74F3-1368-4BC8-8961-441054B7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B86D86-1422-4332-9E35-C36F492D3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CB935-1F2F-43E1-A327-4DD643B4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5A769-2359-47B7-BA57-DC9DD94F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586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475B43-BF4B-493A-BD1F-3669BC7BE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493C0C-AB90-48F8-8195-22C98B0C6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7454-6F9A-47C0-9433-5C97F2119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6983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95F8-84AE-4060-841B-E1CD4FB4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138CE-7AD3-4EB1-8942-E313069C0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8596B-167E-418B-8CB4-B3ADEE0BF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9403E-3D41-4BD1-BFB5-5480100A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57051-FE6E-470C-BE84-C6BF4B13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05D16-C258-4311-A1C9-5E2A03EC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772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D263C-2961-4596-9637-852F27E4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AEDD4C-9DEA-4F6C-8CF3-929BDE2F7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831380-0C79-442D-90E2-6A87115A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C77C8-90EA-4B00-A01E-F0F78141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C3B8-3B39-4190-97B5-363DFDA95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8BB49-C27A-4F33-A0B7-3C9F73B05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01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532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B35BA9-CC5C-4059-A72F-C000D8AB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F518DF-E6CC-4340-A733-18E8205A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56E374-8B24-45AC-A36E-9BB3F6D96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DFFF6-7814-4B2C-B599-7A86C98A6FB6}" type="datetimeFigureOut">
              <a:rPr lang="hr-HR" smtClean="0"/>
              <a:t>24.9.2025.</a:t>
            </a:fld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D04C7-5E9F-4C6C-A6CD-5ECB45257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865EA-4B06-4542-A8A4-B2A17563B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D181C-2394-43F9-93D7-96C2758E6C3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430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501" y="165329"/>
            <a:ext cx="8762997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35922" y="2395446"/>
            <a:ext cx="9486265" cy="27882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0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upstina.zagreb.hr/" TargetMode="External"/><Relationship Id="rId4" Type="http://schemas.openxmlformats.org/officeDocument/2006/relationships/hyperlink" Target="mailto:mirjana.lichtner@zagreb.h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F4C2F7DC-D370-4014-A71B-CBA0173766EF}"/>
              </a:ext>
            </a:extLst>
          </p:cNvPr>
          <p:cNvSpPr txBox="1">
            <a:spLocks/>
          </p:cNvSpPr>
          <p:nvPr/>
        </p:nvSpPr>
        <p:spPr>
          <a:xfrm>
            <a:off x="1524000" y="3602516"/>
            <a:ext cx="9144000" cy="27220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Ratna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škola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“Ban Josip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Jelačić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Zagreb, 24.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rujna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202</a:t>
            </a:r>
            <a:r>
              <a:rPr lang="hr-HR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Mirjana Lichtner, pročelnica Stručne službe Gradske skupštine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01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444" y="81926"/>
            <a:ext cx="10332867" cy="781199"/>
          </a:xfrm>
        </p:spPr>
        <p:txBody>
          <a:bodyPr>
            <a:normAutofit fontScale="90000"/>
          </a:bodyPr>
          <a:lstStyle/>
          <a:p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Odnos između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Gradske skupštine i gradonačelnika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3373E23-9B7E-D544-0C3B-C1C14F0EF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444" y="1381518"/>
            <a:ext cx="9861848" cy="49850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 njegovi zamjenici </a:t>
            </a:r>
            <a:r>
              <a:rPr lang="hr-HR" sz="1800" b="1" u="sng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prisustvuju sjednicama</a:t>
            </a:r>
            <a:r>
              <a:rPr lang="hr-HR" sz="1800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ima pravo i dužnost </a:t>
            </a:r>
            <a:r>
              <a:rPr lang="hr-HR" sz="1800" b="1" u="sng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izjasniti se o svakom prijedlogu</a:t>
            </a:r>
            <a:r>
              <a:rPr lang="hr-HR" sz="1800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akta na dnevnom redu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dva puta godišnje Gradskoj skupštini </a:t>
            </a:r>
            <a:r>
              <a:rPr lang="hr-HR" sz="1800" b="1" u="sng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podnosi polugodišnje izvješće o svom radu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: do 1. rujna za razdoblje siječanj-lipanj tekuće godine i do 28. veljače za razdoblje srpanj-prosinac prethodne godine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</a:t>
            </a:r>
            <a:r>
              <a:rPr lang="hr-HR" sz="1800" b="1" u="sng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podnosi izvješće o pojedinim pitanjima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iz svog djelokruga na zahtjev 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gradonačelnik može </a:t>
            </a:r>
            <a:r>
              <a:rPr lang="hr-HR" sz="1800" b="1" u="sng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obustaviti primjenu općeg akta</a:t>
            </a:r>
            <a:r>
              <a:rPr lang="hr-HR" sz="1800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Gradske skupštine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gradski zastupnici mogu gradonačelniku </a:t>
            </a:r>
            <a:r>
              <a:rPr lang="hr-HR" sz="1800" b="1" u="sng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postavljati pitanja o njegovu radu</a:t>
            </a:r>
            <a:endParaRPr lang="hr-HR" sz="1800" dirty="0">
              <a:solidFill>
                <a:srgbClr val="008F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2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1368" y="165329"/>
            <a:ext cx="8682527" cy="589052"/>
          </a:xfrm>
        </p:spPr>
        <p:txBody>
          <a:bodyPr wrap="square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      Sazivanje sjednice Gradske skupštine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395258" y="1383820"/>
            <a:ext cx="5913121" cy="4659469"/>
          </a:xfrm>
        </p:spPr>
        <p:txBody>
          <a:bodyPr wrap="square">
            <a:norm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saziva ju predsjednik Gradske skupštine po potrebi, a najmanje jednom u 3 mjeseca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mogu se sazivati i na zahtjev gradonačelnika ili 1/3 gradskih zastupnika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poziv za sjednicu dostavlja se najkasnije 12 dana prije održavanja sjednice uz iznimku sjednice kod donošenja proračuna (20 dana), a mogući su i kraći rokovi za sazivanje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saziva se elektroničkim putem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dnevni red predlaže predsjednik u koji unosi sve prijedloge ovlaštenih predlagatelja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 web stranici je dnevni red i materijali o kojima se vodi rasprava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Javnost rada – novinari, Youtube, građani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460" y="1466947"/>
            <a:ext cx="4239217" cy="426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1BEA0F-21F8-B834-62FC-EA35C672F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BD31F-C719-0D75-766A-6FA4C97E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0" y="192763"/>
            <a:ext cx="10128739" cy="1107996"/>
          </a:xfrm>
        </p:spPr>
        <p:txBody>
          <a:bodyPr/>
          <a:lstStyle/>
          <a:p>
            <a:pPr algn="ct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Sjednica Gradske skupštine - pitanja i prijedlozi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648BF-F544-E798-E22E-97D9BA308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400" y="1586474"/>
            <a:ext cx="8924925" cy="435133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broj pitanja koja mogu postaviti gradski zastupnici pojedinog kluba te gradski zastupnici koji nisu članovi nijednog kluba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prijave za postavljanje pitanja, osobno s e-mail adrese dodijeljene gradskom zastupniku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redoslijed za postavljanje pitanja određuje se ždrijebom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usmeno i/ili u pisanom obliku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pitanje se može postaviti gradonačelniku, pročelnicima gradskih upravnih tijela i upravama trgovačkih društava u kojima Grad Zagreb ima većinski udio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odgovor se u daje, u pravilu, na istoj sjednici ili se dostavlja u pisanom obliku u roku od 30 dana</a:t>
            </a:r>
          </a:p>
          <a:p>
            <a:pPr marL="0" indent="0" algn="just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C198988-4FDC-7331-621D-E29C7834506D}"/>
              </a:ext>
            </a:extLst>
          </p:cNvPr>
          <p:cNvCxnSpPr>
            <a:cxnSpLocks/>
          </p:cNvCxnSpPr>
          <p:nvPr/>
        </p:nvCxnSpPr>
        <p:spPr>
          <a:xfrm>
            <a:off x="2609557" y="2257865"/>
            <a:ext cx="8645768" cy="0"/>
          </a:xfrm>
          <a:prstGeom prst="line">
            <a:avLst/>
          </a:prstGeom>
          <a:ln w="19050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20469E-85C8-B1BB-2970-9EF766D004CA}"/>
              </a:ext>
            </a:extLst>
          </p:cNvPr>
          <p:cNvCxnSpPr>
            <a:cxnSpLocks/>
          </p:cNvCxnSpPr>
          <p:nvPr/>
        </p:nvCxnSpPr>
        <p:spPr>
          <a:xfrm>
            <a:off x="2557976" y="3017094"/>
            <a:ext cx="8645768" cy="0"/>
          </a:xfrm>
          <a:prstGeom prst="line">
            <a:avLst/>
          </a:prstGeom>
          <a:ln w="19050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77EFA8-1FC4-99B5-1CB9-C133C1790DA2}"/>
              </a:ext>
            </a:extLst>
          </p:cNvPr>
          <p:cNvCxnSpPr>
            <a:cxnSpLocks/>
          </p:cNvCxnSpPr>
          <p:nvPr/>
        </p:nvCxnSpPr>
        <p:spPr>
          <a:xfrm>
            <a:off x="2557976" y="3613372"/>
            <a:ext cx="8645768" cy="0"/>
          </a:xfrm>
          <a:prstGeom prst="line">
            <a:avLst/>
          </a:prstGeom>
          <a:ln w="19050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347AAD-91AC-73CD-5D3F-B150ACFBE66B}"/>
              </a:ext>
            </a:extLst>
          </p:cNvPr>
          <p:cNvCxnSpPr>
            <a:cxnSpLocks/>
          </p:cNvCxnSpPr>
          <p:nvPr/>
        </p:nvCxnSpPr>
        <p:spPr>
          <a:xfrm>
            <a:off x="2557976" y="4232031"/>
            <a:ext cx="8645768" cy="0"/>
          </a:xfrm>
          <a:prstGeom prst="line">
            <a:avLst/>
          </a:prstGeom>
          <a:ln w="19050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B55EA6-708C-FCB9-5E54-187DAE4BDB4E}"/>
              </a:ext>
            </a:extLst>
          </p:cNvPr>
          <p:cNvCxnSpPr>
            <a:cxnSpLocks/>
          </p:cNvCxnSpPr>
          <p:nvPr/>
        </p:nvCxnSpPr>
        <p:spPr>
          <a:xfrm>
            <a:off x="2557976" y="5015347"/>
            <a:ext cx="8645768" cy="0"/>
          </a:xfrm>
          <a:prstGeom prst="line">
            <a:avLst/>
          </a:prstGeom>
          <a:ln w="19050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A0D2C3-DA4E-6F93-ED3E-8C4B99F06748}"/>
              </a:ext>
            </a:extLst>
          </p:cNvPr>
          <p:cNvCxnSpPr>
            <a:cxnSpLocks/>
          </p:cNvCxnSpPr>
          <p:nvPr/>
        </p:nvCxnSpPr>
        <p:spPr>
          <a:xfrm>
            <a:off x="2557976" y="5817844"/>
            <a:ext cx="8645768" cy="0"/>
          </a:xfrm>
          <a:prstGeom prst="line">
            <a:avLst/>
          </a:prstGeom>
          <a:ln w="19050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33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892A09-0338-3EA2-0F14-F2F6C1DD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3BDBE57-0C2B-41E9-6174-32B3535C26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9127" y="73889"/>
            <a:ext cx="7457158" cy="872162"/>
          </a:xfrm>
          <a:prstGeom prst="rect">
            <a:avLst/>
          </a:prstGeom>
        </p:spPr>
        <p:txBody>
          <a:bodyPr vert="horz" wrap="square" lIns="0" tIns="315087" rIns="0" bIns="0" rtlCol="0">
            <a:spAutoFit/>
          </a:bodyPr>
          <a:lstStyle/>
          <a:p>
            <a:pPr marL="805180" algn="ctr">
              <a:lnSpc>
                <a:spcPct val="100000"/>
              </a:lnSpc>
              <a:spcBef>
                <a:spcPts val="105"/>
              </a:spcBef>
            </a:pPr>
            <a:r>
              <a:rPr lang="hr-HR" sz="3600" dirty="0">
                <a:latin typeface="Arial" panose="020B0604020202020204" pitchFamily="34" charset="0"/>
                <a:cs typeface="Arial" panose="020B0604020202020204" pitchFamily="34" charset="0"/>
              </a:rPr>
              <a:t>      P</a:t>
            </a:r>
            <a:r>
              <a:rPr sz="3600" dirty="0" err="1">
                <a:latin typeface="Arial" panose="020B0604020202020204" pitchFamily="34" charset="0"/>
                <a:cs typeface="Arial" panose="020B0604020202020204" pitchFamily="34" charset="0"/>
              </a:rPr>
              <a:t>ostupak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donošenja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akata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4A40824-88B0-CDC7-53FC-8504ADA4F5F1}"/>
              </a:ext>
            </a:extLst>
          </p:cNvPr>
          <p:cNvSpPr txBox="1"/>
          <p:nvPr/>
        </p:nvSpPr>
        <p:spPr>
          <a:xfrm>
            <a:off x="2242981" y="1626001"/>
            <a:ext cx="9874568" cy="30276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40665" marR="0" lvl="0" indent="-227965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pokreće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podnošenjem prijedloga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od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strane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ovlaštenog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predlagatelja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0" lvl="0" indent="-22796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podnosi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predsjedniku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Gradske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skupštine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5080" lvl="0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prijedloga -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popratni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dopis,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prijedlog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akta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obrazloženjem, ocjenu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potrebnih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sredstava,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procjenu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fiskalnog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učinka,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izvješće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provedenom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savjetovanju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javnošću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drugo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(npr.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popratna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dokumentacija)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0" lvl="0" indent="-22796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prijedlog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upućuje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gradonačelniku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davanje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mišljenja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ako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nije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predlagatelj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0" lvl="0" indent="-22796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razmatra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sjednicama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radnih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tijela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0" lvl="0" indent="-22796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izmjene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dopune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prijedloga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obliku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amandmana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0665" marR="0" lvl="0" indent="-22796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40665" algn="l"/>
                <a:tab pos="2413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iznimno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je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podnošenje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prijedloga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hitnom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postupku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Checklist with solid fill">
            <a:extLst>
              <a:ext uri="{FF2B5EF4-FFF2-40B4-BE49-F238E27FC236}">
                <a16:creationId xmlns:a16="http://schemas.microsoft.com/office/drawing/2014/main" id="{3099BE9E-B0AB-DC6F-9816-927F9EB8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2361" y="4788970"/>
            <a:ext cx="1852271" cy="172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977884-2BF8-8A29-6403-0D2F30565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4253-522E-11C0-9502-2F0F9F4BE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08" y="157739"/>
            <a:ext cx="8924925" cy="876301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Rasprava na sjednici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B105D3-AB7A-9DDF-78AA-1416B51AD1FF}"/>
              </a:ext>
            </a:extLst>
          </p:cNvPr>
          <p:cNvSpPr txBox="1"/>
          <p:nvPr/>
        </p:nvSpPr>
        <p:spPr>
          <a:xfrm>
            <a:off x="2210573" y="1740467"/>
            <a:ext cx="1063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obrazlaganje prijedloga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minuta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izvjestitelji radnih tijela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minuta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podnositelj amandmana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minute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Savjet mladih Grada Zagreba i vijeća gradskih četvrti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minuta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E01879-FD8E-E305-BEBB-99FDD74ACF6C}"/>
              </a:ext>
            </a:extLst>
          </p:cNvPr>
          <p:cNvSpPr txBox="1"/>
          <p:nvPr/>
        </p:nvSpPr>
        <p:spPr>
          <a:xfrm>
            <a:off x="2254025" y="1249967"/>
            <a:ext cx="17411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Uvodni dio: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DFDA26-5BFA-C1D3-B1E6-377A286D3F16}"/>
              </a:ext>
            </a:extLst>
          </p:cNvPr>
          <p:cNvSpPr txBox="1"/>
          <p:nvPr/>
        </p:nvSpPr>
        <p:spPr>
          <a:xfrm>
            <a:off x="2278630" y="3172191"/>
            <a:ext cx="3617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Rasprava</a:t>
            </a:r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AF10F-7935-1FCF-ADEA-4CCABA581841}"/>
              </a:ext>
            </a:extLst>
          </p:cNvPr>
          <p:cNvSpPr txBox="1"/>
          <p:nvPr/>
        </p:nvSpPr>
        <p:spPr>
          <a:xfrm>
            <a:off x="2254025" y="3544741"/>
            <a:ext cx="9590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rasprava u ime kluba gradskih zastupnika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minuta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pojedinačna rasprava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minuta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povreda poslovnika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minuta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replika (ne na raspravu u ime kluba gradskih zastupnika; samo jedanput na izlaganje istoga govornika a najviše tri puta pod jednom točkom dnevnog reda)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neslaganje s replikom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minute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 svako neslaganje s replikom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objašnjenja tijekom rasprave (predstavnik predlagatelja, gradonačelnik ako nije predlagatelj, izvjestitelj matičnog radnog tijela i Odbora za Statut, Poslovnik i propise) - </a:t>
            </a:r>
            <a:r>
              <a:rPr lang="hr-HR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minute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objedinjavanje rasprave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ograničenje trajanja govora</a:t>
            </a:r>
          </a:p>
          <a:p>
            <a:pPr algn="just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gubitak prava govora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Stopwatch with solid fill">
            <a:extLst>
              <a:ext uri="{FF2B5EF4-FFF2-40B4-BE49-F238E27FC236}">
                <a16:creationId xmlns:a16="http://schemas.microsoft.com/office/drawing/2014/main" id="{FA5ABF81-213E-2798-AB86-246DDBF78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79807" y="1448534"/>
            <a:ext cx="1141748" cy="114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AB7D58-B17B-4015-1175-8D1AA6C96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890B-0270-15DF-7C13-7E7FF2AE7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964" y="224702"/>
            <a:ext cx="9391836" cy="1325563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Način rada Gradske skupštine - odlučivanje i glasovanje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AC16A7-2162-5044-BAAC-E2A346F28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9534" y="1990925"/>
            <a:ext cx="9391835" cy="3664329"/>
          </a:xfrm>
        </p:spPr>
        <p:txBody>
          <a:bodyPr>
            <a:normAutofit/>
          </a:bodyPr>
          <a:lstStyle/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može raspravljati i odlučivati ako je na sjednici nazočna većina zastupnika, a odlučuje većinom glasova nazočnih zastupnika</a:t>
            </a:r>
          </a:p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o dijelu akata odlučuje većinom glasova svih gradskih zastupnika i 2/3 većinom</a:t>
            </a:r>
          </a:p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glasovanje je javno osim ako Gradska skupština ne odluči da se glasuje tajno i u slučajevima određenima zakonom</a:t>
            </a:r>
          </a:p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glasuje se nakon rasprave</a:t>
            </a:r>
          </a:p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javno se glasuje ili elektronički ili dizanjem glasačkog kartona ili poimenično</a:t>
            </a:r>
          </a:p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tajno glasovanje</a:t>
            </a:r>
          </a:p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zajedničko glasovanje (objedinjeno)</a:t>
            </a:r>
          </a:p>
          <a:p>
            <a:pPr algn="just"/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utvrđivanje rezultata glasovanja</a:t>
            </a:r>
          </a:p>
          <a:p>
            <a:pPr algn="just"/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nector 2">
            <a:extLst>
              <a:ext uri="{FF2B5EF4-FFF2-40B4-BE49-F238E27FC236}">
                <a16:creationId xmlns:a16="http://schemas.microsoft.com/office/drawing/2014/main" id="{4B39FBAA-2E9F-D914-36C6-0DA4F6A541C2}"/>
              </a:ext>
            </a:extLst>
          </p:cNvPr>
          <p:cNvSpPr/>
          <p:nvPr/>
        </p:nvSpPr>
        <p:spPr>
          <a:xfrm>
            <a:off x="6267774" y="5810435"/>
            <a:ext cx="595357" cy="604037"/>
          </a:xfrm>
          <a:prstGeom prst="flowChartConnector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3E9E4B-B9AF-3757-3A73-19BEE68CA925}"/>
              </a:ext>
            </a:extLst>
          </p:cNvPr>
          <p:cNvSpPr/>
          <p:nvPr/>
        </p:nvSpPr>
        <p:spPr>
          <a:xfrm>
            <a:off x="8671131" y="6062663"/>
            <a:ext cx="914401" cy="12760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50FE6714-32FF-1C1E-0811-49C2F1925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1454" y="56552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69BA99-F420-09F6-0000-2D675460D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lag from a building&#10;&#10;AI-generated content may be incorrect.">
            <a:extLst>
              <a:ext uri="{FF2B5EF4-FFF2-40B4-BE49-F238E27FC236}">
                <a16:creationId xmlns:a16="http://schemas.microsoft.com/office/drawing/2014/main" id="{25B5E1DF-6F5A-D3ED-BB44-12DE9397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10" y="0"/>
            <a:ext cx="10385990" cy="6863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3CF212-092C-0A66-79B6-6D681B7D3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88" y="3761583"/>
            <a:ext cx="8924925" cy="1051539"/>
          </a:xfrm>
        </p:spPr>
        <p:txBody>
          <a:bodyPr>
            <a:noAutofit/>
          </a:bodyPr>
          <a:lstStyle/>
          <a:p>
            <a:pPr algn="ctr"/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Hvala na </a:t>
            </a:r>
            <a:r>
              <a:rPr lang="hr-HR" sz="3600" b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pozornosti!</a:t>
            </a: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36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hr-HR" sz="3600" b="1" dirty="0">
              <a:solidFill>
                <a:schemeClr val="accent1">
                  <a:lumMod val="75000"/>
                </a:schemeClr>
              </a:solidFill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B56428-3DD0-CD37-2547-337AC8E835AE}"/>
              </a:ext>
            </a:extLst>
          </p:cNvPr>
          <p:cNvSpPr txBox="1"/>
          <p:nvPr/>
        </p:nvSpPr>
        <p:spPr>
          <a:xfrm>
            <a:off x="7083764" y="5903893"/>
            <a:ext cx="41895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Mirjana </a:t>
            </a:r>
            <a:r>
              <a:rPr lang="hr-HR" sz="2000" b="1" dirty="0" err="1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Lichtner</a:t>
            </a:r>
            <a: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28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mirjana.lichtner@zagreb.hr</a:t>
            </a: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1800" b="1" dirty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https://skupstina.zagreb.hr/</a:t>
            </a:r>
            <a:endParaRPr lang="en-US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5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431" y="0"/>
            <a:ext cx="11235569" cy="914139"/>
          </a:xfrm>
        </p:spPr>
        <p:txBody>
          <a:bodyPr>
            <a:normAutofit fontScale="90000"/>
          </a:bodyPr>
          <a:lstStyle/>
          <a:p>
            <a:pPr algn="ctr"/>
            <a:r>
              <a:rPr lang="hr-HR" sz="3500" b="1" dirty="0">
                <a:latin typeface="Arial" panose="020B0604020202020204" pitchFamily="34" charset="0"/>
                <a:cs typeface="Arial" panose="020B0604020202020204" pitchFamily="34" charset="0"/>
              </a:rPr>
              <a:t>       Lokalna samouprava i područna (regionalna) samouprava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96F1C7-CE6A-431C-92D9-2C335F655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2591" y="1314836"/>
            <a:ext cx="4848907" cy="4238065"/>
          </a:xfrm>
          <a:ln w="12700">
            <a:solidFill>
              <a:srgbClr val="008FD5"/>
            </a:solidFill>
          </a:ln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b="1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Grada Zagreb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– jedinica lokalne samouprave – položaj jedinice područne (regionalne) samouprave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b="1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Pravna osoba </a:t>
            </a: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– predstavlja i zastupa gradonačelnik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Poslovi grada, županije te preneseni poslovi državne uprave</a:t>
            </a: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b="1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Samoupravni djelokrug grada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(gospodarski razvoj, komunalno gospodarstvo, prostorno i urbanističko planiranje, zdravstvo, socijalna skrb i dr.)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Neposredni izbor na temelju jednakog i općeg biračkog prava – </a:t>
            </a:r>
            <a:r>
              <a:rPr lang="hr-HR" sz="1800" b="1" dirty="0">
                <a:solidFill>
                  <a:srgbClr val="008F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Lokalni izbori</a:t>
            </a:r>
          </a:p>
        </p:txBody>
      </p:sp>
      <p:pic>
        <p:nvPicPr>
          <p:cNvPr id="5" name="Picture 4" descr="A large room with tables and chairs&#10;&#10;AI-generated content may be incorrect.">
            <a:extLst>
              <a:ext uri="{FF2B5EF4-FFF2-40B4-BE49-F238E27FC236}">
                <a16:creationId xmlns:a16="http://schemas.microsoft.com/office/drawing/2014/main" id="{47D3323B-2A6A-BA7A-2284-2A75CD0B6A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82444" y="1314837"/>
            <a:ext cx="4967122" cy="423806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8FD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59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D00024-04A7-3F71-E3A1-A36BE3EB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F7161-E905-958A-3FE3-CB33C3457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3127" y="-103211"/>
            <a:ext cx="12865331" cy="1216041"/>
          </a:xfrm>
        </p:spPr>
        <p:txBody>
          <a:bodyPr>
            <a:norm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Poslove iz samoupravnog djelokruga </a:t>
            </a:r>
            <a:b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Grada Zagreba obavljaju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F838CF-AF0F-0E43-710D-BEFB93684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2925099"/>
              </p:ext>
            </p:extLst>
          </p:nvPr>
        </p:nvGraphicFramePr>
        <p:xfrm>
          <a:off x="2342605" y="1152510"/>
          <a:ext cx="9440092" cy="1381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20046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  <a:gridCol w="4720046">
                  <a:extLst>
                    <a:ext uri="{9D8B030D-6E8A-4147-A177-3AD203B41FA5}">
                      <a16:colId xmlns:a16="http://schemas.microsoft.com/office/drawing/2014/main" val="409866832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TIJELA GRADA ZAGREBA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GRADSKA SKUPŠTINA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GRADONAČELNIK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915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predstavničko tijelo građana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predstavlja i zastupa Grad Zagreb i nositelj je izvršnih poslova u Gradu Zagrebu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102399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B6076BF3-5FFD-436A-9209-B5F6401160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521044"/>
              </p:ext>
            </p:extLst>
          </p:nvPr>
        </p:nvGraphicFramePr>
        <p:xfrm>
          <a:off x="2342605" y="3769980"/>
          <a:ext cx="9440092" cy="1645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20046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  <a:gridCol w="4720046">
                  <a:extLst>
                    <a:ext uri="{9D8B030D-6E8A-4147-A177-3AD203B41FA5}">
                      <a16:colId xmlns:a16="http://schemas.microsoft.com/office/drawing/2014/main" val="4098668322"/>
                    </a:ext>
                  </a:extLst>
                </a:gridCol>
              </a:tblGrid>
              <a:tr h="325040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MJESNA SAMOUPRAVA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  <a:tr h="3250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GRADSKIH ČETVRTI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 MJESNIH ODBORA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915441"/>
                  </a:ext>
                </a:extLst>
              </a:tr>
              <a:tr h="812599"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oblici mjesne samouprave putem kojih građani sudjeluju u odlučivanju o poslovima iz samoupravnog djelokruga i lokalnim poslovima koji neposredno i svakodnevno utječu na njihov život i rad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hr-H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9956149"/>
                  </a:ext>
                </a:extLst>
              </a:tr>
            </a:tbl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9EAD62D-8F3B-4F40-181D-E85A437CE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4557849"/>
              </p:ext>
            </p:extLst>
          </p:nvPr>
        </p:nvGraphicFramePr>
        <p:xfrm>
          <a:off x="2342605" y="2646665"/>
          <a:ext cx="9440092" cy="10109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GRADSKA UPRAVNA TIJELA (UREDI, ZAVODI I SLUŽBE) - 16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obavljaju upravne, stručne i druge poslove iz samoupravnog djelokruga Grada Zagreba te povjerene poslove državne uprave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791544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772DFCD-87FD-FD2C-57A7-E266A9787C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766319"/>
              </p:ext>
            </p:extLst>
          </p:nvPr>
        </p:nvGraphicFramePr>
        <p:xfrm>
          <a:off x="2342605" y="5495260"/>
          <a:ext cx="9440092" cy="3657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27562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GRADSKE USTANOVE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</a:tbl>
          </a:graphicData>
        </a:graphic>
      </p:graphicFrame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88F3F34C-78E8-06A1-C012-E9C9C53DA8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602719"/>
              </p:ext>
            </p:extLst>
          </p:nvPr>
        </p:nvGraphicFramePr>
        <p:xfrm>
          <a:off x="2342605" y="5940379"/>
          <a:ext cx="944009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TRGOVAČKA DRUŠTVA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</a:tbl>
          </a:graphicData>
        </a:graphic>
      </p:graphicFrame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00FD6553-F0D8-7B97-06B3-73E5FF7F24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757867"/>
              </p:ext>
            </p:extLst>
          </p:nvPr>
        </p:nvGraphicFramePr>
        <p:xfrm>
          <a:off x="2342605" y="6390579"/>
          <a:ext cx="9440092" cy="370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40092">
                  <a:extLst>
                    <a:ext uri="{9D8B030D-6E8A-4147-A177-3AD203B41FA5}">
                      <a16:colId xmlns:a16="http://schemas.microsoft.com/office/drawing/2014/main" val="38539549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PRAVNE OSOBE RADI OBAVLJANJA JAVNIH SLUŽBI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464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9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57" y="0"/>
            <a:ext cx="10201129" cy="714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Nadležnosti u okviru samoupravnog djelokruga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2105E-5808-430F-B65C-62A28F726274}"/>
              </a:ext>
            </a:extLst>
          </p:cNvPr>
          <p:cNvSpPr txBox="1">
            <a:spLocks/>
          </p:cNvSpPr>
          <p:nvPr/>
        </p:nvSpPr>
        <p:spPr>
          <a:xfrm>
            <a:off x="2224455" y="837028"/>
            <a:ext cx="9884935" cy="58389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hr-HR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Gradonačelnik: </a:t>
            </a:r>
            <a:endParaRPr lang="en-US" sz="2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redstavlja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zastupa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Grad Zagreb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tvrđuje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prijedloge općih i drugih akata što ih donosi Gradska skupština;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zvršava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akte Gradske skupštine ili osigurava njihovo izvršavanje;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pravlja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nekretninama i pokretninama u vlasništvu Grada Zagreba te prihodima i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rashodima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Grada Zagreba, u skladu sa zakonom, ovim statutom i gradskom odlukom;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dlučuje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stjecanju i otuđivanju nekretnina i pokretnina Grada Zagreba i drugom raspolaganju imovinom u skladu sa zakonom, Statutom Grada Zagreba i posebnim propisima koje pojedinačna vrijednost ne prelazi 0,5% iznosa prihoda bez primitaka ostvarenih u godini koja prethodi godini u kojoj se odlučuje o stjecanju i otuđivanju pokretnina i nekretnina, odnosno drugom raspolaganju imovinom, od cca 130.000 € ako je stjecanje i otuđivanje nekretnina i pokretnina te drugo raspolaganje imovinom planirano u proračunu Grada Zagreba i provedeno u skladu sa zakonom;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tvrđuje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prijedlog proračuna i odluke o izvršavanju proračuna te ih podnosi Gradskoj skupštini;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dgovoran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 za izvršenje gradskog proračuna;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dlučuje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korištenju sredstava proračunske zalihe do iznosa utvrđenog odlukom o izvršavanju proračuna;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bavlja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druge poslove utvrđene zakonom, Statutom Grada Zagreba i drugim propisima.</a:t>
            </a:r>
            <a:endParaRPr kumimoji="0" lang="hr-HR" sz="1800" b="0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ft Bracket 2">
            <a:extLst>
              <a:ext uri="{FF2B5EF4-FFF2-40B4-BE49-F238E27FC236}">
                <a16:creationId xmlns:a16="http://schemas.microsoft.com/office/drawing/2014/main" id="{5681B7C6-FDE2-E5E3-DDB8-F164A2892101}"/>
              </a:ext>
            </a:extLst>
          </p:cNvPr>
          <p:cNvSpPr/>
          <p:nvPr/>
        </p:nvSpPr>
        <p:spPr>
          <a:xfrm>
            <a:off x="2118948" y="1385668"/>
            <a:ext cx="211016" cy="529034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6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1D83E2-D2DC-E2A4-8295-A491003D3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CAC26-EF1B-C532-2BD4-BDAF5470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19" y="-48525"/>
            <a:ext cx="11203891" cy="714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Nadležnosti u okviru samoupravnog djelokruga</a:t>
            </a:r>
            <a:endParaRPr lang="en-US" sz="32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19D7F-A346-7498-065E-94DA4C5EDFAD}"/>
              </a:ext>
            </a:extLst>
          </p:cNvPr>
          <p:cNvSpPr txBox="1">
            <a:spLocks/>
          </p:cNvSpPr>
          <p:nvPr/>
        </p:nvSpPr>
        <p:spPr>
          <a:xfrm>
            <a:off x="2224456" y="837028"/>
            <a:ext cx="9600600" cy="58389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kumimoji="0" lang="hr-HR" sz="1800" b="0" i="0" u="none" strike="noStrike" kern="1200" cap="none" spc="0" normalizeH="0" baseline="0" noProof="0" dirty="0"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37155-4082-D1BF-B6D6-9117DFA2A8D1}"/>
              </a:ext>
            </a:extLst>
          </p:cNvPr>
          <p:cNvSpPr txBox="1"/>
          <p:nvPr/>
        </p:nvSpPr>
        <p:spPr>
          <a:xfrm>
            <a:off x="2159019" y="991772"/>
            <a:ext cx="2808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Gradska skupština: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1AE7A-6C97-F707-FDE8-2A22CB4A3335}"/>
              </a:ext>
            </a:extLst>
          </p:cNvPr>
          <p:cNvSpPr txBox="1"/>
          <p:nvPr/>
        </p:nvSpPr>
        <p:spPr>
          <a:xfrm>
            <a:off x="2883877" y="2103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A3BDA-4D38-3C5D-203B-2F08B9812097}"/>
              </a:ext>
            </a:extLst>
          </p:cNvPr>
          <p:cNvSpPr txBox="1"/>
          <p:nvPr/>
        </p:nvSpPr>
        <p:spPr>
          <a:xfrm>
            <a:off x="2174931" y="1526345"/>
            <a:ext cx="10017069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donosi Statut Grada Zagreba;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donosi odluke i druge opće akte kojima uređuje pitanja iz samoupravnog djelokruga Grada Zagreba;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donosi gradski proračun, odluku o izvršavanju proračuna i odluku o privremenom financiranju u skladu sa zakonom;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donosi polugodišnji i godišnji izvještaj o izvršenju proračuna;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donosi programe razvoja pojedinih djelatnosti i javnih potreba od značenja za Grad Zagreb;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donosi prostorne planove i druge dokumente prostornog uređenja u Gradu Zagrebu;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proglašava zaštićene dijelove prirode;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bira i razrješuje predsjednika i potpredsjednike Gradske skupštine;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donosi odluku o raspisivanju referenduma za opoziv gradonačelnika i njegovih zamjenika u skladu sa zakonom;</a:t>
            </a:r>
          </a:p>
          <a:p>
            <a:pPr marL="285750" indent="-28575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osniva radna tijela Gradske skupštine te bira i razrješuje njihove članove i dr.;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hr-HR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bavlja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druge poslove utvrđene zakonom, Statutom Grada Zagreba i drugim propisima.</a:t>
            </a:r>
            <a:endParaRPr lang="hr-HR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91A8B5A1-9D3A-D425-2304-EDA1EC242A0D}"/>
              </a:ext>
            </a:extLst>
          </p:cNvPr>
          <p:cNvSpPr/>
          <p:nvPr/>
        </p:nvSpPr>
        <p:spPr>
          <a:xfrm>
            <a:off x="2118948" y="1526345"/>
            <a:ext cx="211016" cy="4732646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6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978" y="122249"/>
            <a:ext cx="8924925" cy="818452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Gradska Skupština - ustroj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A0211-54FD-2E53-E5E8-2CE34FE420F7}"/>
              </a:ext>
            </a:extLst>
          </p:cNvPr>
          <p:cNvGrpSpPr/>
          <p:nvPr/>
        </p:nvGrpSpPr>
        <p:grpSpPr>
          <a:xfrm>
            <a:off x="2252701" y="1500180"/>
            <a:ext cx="9075477" cy="4467405"/>
            <a:chOff x="2628842" y="2039691"/>
            <a:chExt cx="8394423" cy="39329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3B136E-4283-456F-99F1-CCBBEC48654F}"/>
                </a:ext>
              </a:extLst>
            </p:cNvPr>
            <p:cNvSpPr/>
            <p:nvPr/>
          </p:nvSpPr>
          <p:spPr>
            <a:xfrm>
              <a:off x="4240400" y="3000760"/>
              <a:ext cx="2630117" cy="1032575"/>
            </a:xfrm>
            <a:prstGeom prst="rect">
              <a:avLst/>
            </a:prstGeom>
            <a:solidFill>
              <a:srgbClr val="008FD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Gradska skupština Grada Zagreba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gradskih zastupnika</a:t>
              </a: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B88150-DAFE-43DD-8D54-0E49ABD95907}"/>
                </a:ext>
              </a:extLst>
            </p:cNvPr>
            <p:cNvSpPr/>
            <p:nvPr/>
          </p:nvSpPr>
          <p:spPr>
            <a:xfrm>
              <a:off x="8490518" y="2039691"/>
              <a:ext cx="2520280" cy="576064"/>
            </a:xfrm>
            <a:prstGeom prst="rect">
              <a:avLst/>
            </a:prstGeom>
            <a:solidFill>
              <a:srgbClr val="008FD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Predsjednik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C60B22-262B-4995-99AC-6FF4C24739F5}"/>
                </a:ext>
              </a:extLst>
            </p:cNvPr>
            <p:cNvSpPr/>
            <p:nvPr/>
          </p:nvSpPr>
          <p:spPr>
            <a:xfrm>
              <a:off x="8490518" y="2683223"/>
              <a:ext cx="2520280" cy="576064"/>
            </a:xfrm>
            <a:prstGeom prst="rect">
              <a:avLst/>
            </a:prstGeom>
            <a:solidFill>
              <a:srgbClr val="008FD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4 Potpredsjednika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5E2869-1B7A-48CD-97D1-4226BC31D1E4}"/>
                </a:ext>
              </a:extLst>
            </p:cNvPr>
            <p:cNvSpPr/>
            <p:nvPr/>
          </p:nvSpPr>
          <p:spPr>
            <a:xfrm>
              <a:off x="8490518" y="3350676"/>
              <a:ext cx="2520280" cy="576064"/>
            </a:xfrm>
            <a:prstGeom prst="rect">
              <a:avLst/>
            </a:prstGeom>
            <a:solidFill>
              <a:srgbClr val="008FD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Predsjedništvo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CF426C3-4009-480E-BE8A-96355738A816}"/>
                </a:ext>
              </a:extLst>
            </p:cNvPr>
            <p:cNvSpPr/>
            <p:nvPr/>
          </p:nvSpPr>
          <p:spPr>
            <a:xfrm>
              <a:off x="8502985" y="4018129"/>
              <a:ext cx="2520280" cy="576064"/>
            </a:xfrm>
            <a:prstGeom prst="rect">
              <a:avLst/>
            </a:prstGeom>
            <a:solidFill>
              <a:srgbClr val="008FD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Klubovi gradskih zastupnika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B0E8D7F-6061-4147-93DB-4AA0C2669927}"/>
                </a:ext>
              </a:extLst>
            </p:cNvPr>
            <p:cNvSpPr/>
            <p:nvPr/>
          </p:nvSpPr>
          <p:spPr>
            <a:xfrm>
              <a:off x="2628842" y="4915874"/>
              <a:ext cx="2520280" cy="1056773"/>
            </a:xfrm>
            <a:prstGeom prst="rect">
              <a:avLst/>
            </a:prstGeom>
            <a:solidFill>
              <a:srgbClr val="008FD5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Stalna radna tijela osnovana Statutom Grada Zagreba i Poslovnikom Gradske skupštine Grada Zagreba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82E9BC-2757-40B4-807D-2E453C421045}"/>
                </a:ext>
              </a:extLst>
            </p:cNvPr>
            <p:cNvSpPr/>
            <p:nvPr/>
          </p:nvSpPr>
          <p:spPr>
            <a:xfrm>
              <a:off x="5530302" y="4915873"/>
              <a:ext cx="2520280" cy="1056774"/>
            </a:xfrm>
            <a:prstGeom prst="rect">
              <a:avLst/>
            </a:prstGeom>
            <a:solidFill>
              <a:srgbClr val="008FD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Radna tijela </a:t>
              </a:r>
              <a:r>
                <a:rPr kumimoji="0" lang="pl-P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osnovana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posebnim</a:t>
              </a:r>
              <a:r>
                <a:rPr kumimoji="0" lang="pl-P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odlukama ili na temelju zakonskih i drugih propisa</a:t>
              </a:r>
              <a:endParaRPr kumimoji="0" lang="hr-H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3D5F746-A382-46C9-AAF0-972B3D9C9C3E}"/>
                </a:ext>
              </a:extLst>
            </p:cNvPr>
            <p:cNvCxnSpPr/>
            <p:nvPr/>
          </p:nvCxnSpPr>
          <p:spPr>
            <a:xfrm flipH="1">
              <a:off x="4688298" y="4135494"/>
              <a:ext cx="432048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A594CE0-BF39-4839-B814-4CB82C8E2A82}"/>
                </a:ext>
              </a:extLst>
            </p:cNvPr>
            <p:cNvCxnSpPr>
              <a:cxnSpLocks/>
            </p:cNvCxnSpPr>
            <p:nvPr/>
          </p:nvCxnSpPr>
          <p:spPr>
            <a:xfrm>
              <a:off x="5807968" y="4135494"/>
              <a:ext cx="394528" cy="57606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0CB45A-EE1E-4A8C-9C5F-E20DF1A250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9742" y="2423711"/>
              <a:ext cx="1310875" cy="103257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7BE9EDE-FBD0-4079-AC45-93AB1343CFEC}"/>
                </a:ext>
              </a:extLst>
            </p:cNvPr>
            <p:cNvCxnSpPr/>
            <p:nvPr/>
          </p:nvCxnSpPr>
          <p:spPr>
            <a:xfrm flipV="1">
              <a:off x="6956720" y="2964035"/>
              <a:ext cx="1296144" cy="50405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5DB394-BF91-4B76-A8AC-9708F4905627}"/>
                </a:ext>
              </a:extLst>
            </p:cNvPr>
            <p:cNvCxnSpPr>
              <a:cxnSpLocks/>
            </p:cNvCxnSpPr>
            <p:nvPr/>
          </p:nvCxnSpPr>
          <p:spPr>
            <a:xfrm>
              <a:off x="6956720" y="3497238"/>
              <a:ext cx="129614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06B6F42-9D2F-4A44-A01A-56707371771D}"/>
                </a:ext>
              </a:extLst>
            </p:cNvPr>
            <p:cNvCxnSpPr/>
            <p:nvPr/>
          </p:nvCxnSpPr>
          <p:spPr>
            <a:xfrm>
              <a:off x="6931300" y="3518409"/>
              <a:ext cx="1386814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90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739" y="78876"/>
            <a:ext cx="8924925" cy="714448"/>
          </a:xfrm>
        </p:spPr>
        <p:txBody>
          <a:bodyPr>
            <a:normAutofit/>
          </a:bodyPr>
          <a:lstStyle/>
          <a:p>
            <a:pPr algn="ct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Prava i dužnosti gradskih zastupnika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1385" y="1484142"/>
            <a:ext cx="9831188" cy="45288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hr-H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prisustvovati sjednicama Gradske skupštine i radnih tijela kojih je član i sudjelovati u njihovu radu;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raspravljati i izjašnjavati se o svakom pitanju što je na dnevnom redu Gradske skupštine i radnih tijela kojih je član te o njemu odlučivati;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biti birani u radna tijela Gradske skupštine;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predlagati Gradskoj skupštini donošenje odluka i drugih akata te razmatranje pojedinih pitanja iz njezina djelokruga;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podnositi amandmane na prijedloge odluka i drugih općih akata;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prisustvovati sjednicama drugih radnih tijela i sudjelovati u njihovu radu bez prava odlučivanja;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tražiti i dobiti podatke od gradonačelnika i gradskih upravnih tijela potrebne za obavljanje dužnosti gradskog zastupnika te, s tim u vezi, koristiti njihove stručne i tehničke usluge;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tražiti i dobiti podatke potrebne za obavljanje dužnosti gradskog zastupnika od trgovačkih društava u kojima Grad Zagreb ima udio, ustanova kojih je osnivač ili suosnivač Grad Zagreb i ustanova nad kojima je Grad Zagreb preuzeo obavljanje osnivačkih prava;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postavljati pitanja gradonačelniku, čelnicima gradskih upravnih tijela i upravama trgovačkih društava u kojima Grad Zagreb ima većinski udio.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1A8BEA-7077-34F4-E427-6B8C96A1BBDC}"/>
              </a:ext>
            </a:extLst>
          </p:cNvPr>
          <p:cNvSpPr txBox="1"/>
          <p:nvPr/>
        </p:nvSpPr>
        <p:spPr>
          <a:xfrm>
            <a:off x="2039815" y="1026941"/>
            <a:ext cx="6217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Gradski zastupnici imaju pravo osobito: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6391983-A861-581D-0765-8EAFA56DFFBB}"/>
              </a:ext>
            </a:extLst>
          </p:cNvPr>
          <p:cNvCxnSpPr/>
          <p:nvPr/>
        </p:nvCxnSpPr>
        <p:spPr>
          <a:xfrm>
            <a:off x="2039815" y="1484142"/>
            <a:ext cx="6443529" cy="0"/>
          </a:xfrm>
          <a:prstGeom prst="line">
            <a:avLst/>
          </a:prstGeom>
          <a:ln w="28575">
            <a:solidFill>
              <a:srgbClr val="008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42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069F-89D5-4A88-9563-111C676E8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789" y="142598"/>
            <a:ext cx="2680852" cy="83446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b="1" dirty="0">
                <a:latin typeface="Arial" panose="020B0604020202020204" pitchFamily="34" charset="0"/>
                <a:cs typeface="Arial" panose="020B0604020202020204" pitchFamily="34" charset="0"/>
              </a:rPr>
              <a:t>Radna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 tijela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8C8776-D061-4ADE-B71F-931EA5F2F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152" y="1346820"/>
            <a:ext cx="9863091" cy="39239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Stalna radna tijela Gradske skupštine razmatraju prijedloge odluka i drugih akata te druga pitanja koja su na dnevnom redu Gradske skupštine i o njima daju Gradskoj skupštini mišljenja i prijedloge.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Stalna radna tijela mogu razmatrati i druga pitanja iz samoupravnog djelokruga Grada Zagreba, pokrenuti raspravu o pojedinim pitanjima i predložiti raspravu o njima na sjednici Gradske skupštine, te podnositi Gradskoj skupštini prijedloge općih i drugih akata iz svoga djelokruga.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Povremena radna tijela osnivaju se radi razmatranja ili stručne obrade pojedinog pitanja odnosno izrade prijedloga pojedinog akta.</a:t>
            </a:r>
          </a:p>
          <a:p>
            <a:pPr marL="0" indent="0">
              <a:buNone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9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6EE8DAF-6E81-7BE1-4B5E-106D2E01D3CB}"/>
              </a:ext>
            </a:extLst>
          </p:cNvPr>
          <p:cNvSpPr txBox="1">
            <a:spLocks/>
          </p:cNvSpPr>
          <p:nvPr/>
        </p:nvSpPr>
        <p:spPr>
          <a:xfrm>
            <a:off x="5165040" y="41614"/>
            <a:ext cx="2937952" cy="7620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Radna tijela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F9CDB1-23A0-D61F-8D6D-B59AD7D268FD}"/>
              </a:ext>
            </a:extLst>
          </p:cNvPr>
          <p:cNvSpPr/>
          <p:nvPr/>
        </p:nvSpPr>
        <p:spPr>
          <a:xfrm>
            <a:off x="1955409" y="1364566"/>
            <a:ext cx="9966960" cy="3432436"/>
          </a:xfrm>
          <a:prstGeom prst="rect">
            <a:avLst/>
          </a:prstGeom>
          <a:solidFill>
            <a:srgbClr val="008FD5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2FA829D-8FDF-B003-A104-BCB8FDE33992}"/>
              </a:ext>
            </a:extLst>
          </p:cNvPr>
          <p:cNvSpPr txBox="1">
            <a:spLocks noChangeAspect="1"/>
          </p:cNvSpPr>
          <p:nvPr/>
        </p:nvSpPr>
        <p:spPr>
          <a:xfrm>
            <a:off x="2428873" y="1385707"/>
            <a:ext cx="9615268" cy="3432437"/>
          </a:xfrm>
          <a:prstGeom prst="rect">
            <a:avLst/>
          </a:prstGeom>
        </p:spPr>
        <p:txBody>
          <a:bodyPr vert="horz" lIns="91440" tIns="45720" rIns="91440" bIns="45720" numCol="2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925" indent="-288925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1. Odbor za mandatna pitanja, izbor i imenovanja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2. Odbor za Statut, Poslovnik i propise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3. Odbor za imenovanje naselja, ulica i trgova</a:t>
            </a:r>
          </a:p>
          <a:p>
            <a:pPr marL="230188" indent="-2238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4. Odbor za gospodarstvo, ekološku održivost i poljoprivredu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5. Odbor za financije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6. Odbor za prostorno uređenje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7. Odbor za socijalnu skrb i zdravstvo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8. Odbor za branitelje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" indent="-63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  9. Odbor za obrazovanje, sport i mlade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10. Odbor za kulturu, međugradsku i međunarodnu suradnju i civilno društvo</a:t>
            </a:r>
          </a:p>
          <a:p>
            <a:pPr marL="287338" indent="-287338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11. Odbor za mjesnu samoupravu, civilnu zaštitu i sigurnost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12. Odbor za predstavke i pritužbe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13. Odbor za kontrolu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14. Odbor za nacionalne manjine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hr-HR" sz="1800" dirty="0">
                <a:latin typeface="Arial" panose="020B0604020202020204" pitchFamily="34" charset="0"/>
                <a:cs typeface="Arial" panose="020B0604020202020204" pitchFamily="34" charset="0"/>
              </a:rPr>
              <a:t>15. Odbor za javna priznanja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r-H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857C559-B1BB-83A4-CD21-9E362BE326F8}"/>
              </a:ext>
            </a:extLst>
          </p:cNvPr>
          <p:cNvSpPr/>
          <p:nvPr/>
        </p:nvSpPr>
        <p:spPr>
          <a:xfrm>
            <a:off x="1955409" y="5220240"/>
            <a:ext cx="9966960" cy="1511952"/>
          </a:xfrm>
          <a:prstGeom prst="rect">
            <a:avLst/>
          </a:prstGeom>
          <a:solidFill>
            <a:srgbClr val="008FD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89C223-488F-3EA6-C223-2B9AA274BB28}"/>
              </a:ext>
            </a:extLst>
          </p:cNvPr>
          <p:cNvSpPr txBox="1">
            <a:spLocks/>
          </p:cNvSpPr>
          <p:nvPr/>
        </p:nvSpPr>
        <p:spPr>
          <a:xfrm>
            <a:off x="2384985" y="5017370"/>
            <a:ext cx="8924925" cy="16922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Gradska koordinacija za ljudska prava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Povjerenstvo za ravnopravnost spolova Grada Zagreba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Etički odbor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Odbor za sprečavanje sukoba interesa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FD8B2-86E6-5043-C584-F5219025E8B3}"/>
              </a:ext>
            </a:extLst>
          </p:cNvPr>
          <p:cNvSpPr txBox="1"/>
          <p:nvPr/>
        </p:nvSpPr>
        <p:spPr>
          <a:xfrm>
            <a:off x="1955409" y="4865636"/>
            <a:ext cx="988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Radna </a:t>
            </a:r>
            <a:r>
              <a:rPr lang="hr-H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tijela – zakoni, odluke i drugi propisi: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67DF71-8AA1-B859-8D28-7FE2EE2CD3A2}"/>
              </a:ext>
            </a:extLst>
          </p:cNvPr>
          <p:cNvSpPr txBox="1"/>
          <p:nvPr/>
        </p:nvSpPr>
        <p:spPr>
          <a:xfrm>
            <a:off x="1955409" y="905451"/>
            <a:ext cx="733864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hr-HR" sz="2200" b="1" dirty="0">
                <a:latin typeface="Arial" panose="020B0604020202020204" pitchFamily="34" charset="0"/>
                <a:cs typeface="Arial" panose="020B0604020202020204" pitchFamily="34" charset="0"/>
              </a:rPr>
              <a:t>Stalna radna tijela Gradske skupštine su:</a:t>
            </a:r>
          </a:p>
        </p:txBody>
      </p:sp>
    </p:spTree>
    <p:extLst>
      <p:ext uri="{BB962C8B-B14F-4D97-AF65-F5344CB8AC3E}">
        <p14:creationId xmlns:p14="http://schemas.microsoft.com/office/powerpoint/2010/main" val="20815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4B02A9C-5DB1-4443-A147-4C9387A18BEE}" vid="{B552A57D-9259-45A2-BA01-09446CD46421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S2022.potx" id="{FD1A1FC7-3EE0-4FA6-968D-DBA8CD9C69B4}" vid="{1C8EF9AB-6E86-4119-A66A-E740C35909F0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GS2022</Template>
  <TotalTime>2146</TotalTime>
  <Words>1622</Words>
  <Application>Microsoft Office PowerPoint</Application>
  <PresentationFormat>Widescreen</PresentationFormat>
  <Paragraphs>177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Century Schoolbook</vt:lpstr>
      <vt:lpstr>Tahoma</vt:lpstr>
      <vt:lpstr>Office Theme</vt:lpstr>
      <vt:lpstr>2_Office Theme</vt:lpstr>
      <vt:lpstr>3_Office Theme</vt:lpstr>
      <vt:lpstr>PowerPoint Presentation</vt:lpstr>
      <vt:lpstr>       Lokalna samouprava i područna (regionalna) samouprava</vt:lpstr>
      <vt:lpstr>Poslove iz samoupravnog djelokruga  Grada Zagreba obavljaju</vt:lpstr>
      <vt:lpstr>Nadležnosti u okviru samoupravnog djelokruga</vt:lpstr>
      <vt:lpstr>Nadležnosti u okviru samoupravnog djelokruga</vt:lpstr>
      <vt:lpstr>Gradska Skupština - ustroj</vt:lpstr>
      <vt:lpstr>Prava i dužnosti gradskih zastupnika</vt:lpstr>
      <vt:lpstr>Radna tijela</vt:lpstr>
      <vt:lpstr>PowerPoint Presentation</vt:lpstr>
      <vt:lpstr>Odnos između Gradske skupštine i gradonačelnika</vt:lpstr>
      <vt:lpstr>      Sazivanje sjednice Gradske skupštine</vt:lpstr>
      <vt:lpstr>Sjednica Gradske skupštine - pitanja i prijedlozi</vt:lpstr>
      <vt:lpstr>      Postupak donošenja akata</vt:lpstr>
      <vt:lpstr>Rasprava na sjednici</vt:lpstr>
      <vt:lpstr>Način rada Gradske skupštine - odlučivanje i glasovanje</vt:lpstr>
      <vt:lpstr>Hvala na pozornosti!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Branka Hraško</dc:creator>
  <cp:lastModifiedBy>Predsjednik Gradske skupštine</cp:lastModifiedBy>
  <cp:revision>121</cp:revision>
  <cp:lastPrinted>2025-09-22T06:26:31Z</cp:lastPrinted>
  <dcterms:created xsi:type="dcterms:W3CDTF">2021-11-29T12:02:38Z</dcterms:created>
  <dcterms:modified xsi:type="dcterms:W3CDTF">2025-09-24T09:55:58Z</dcterms:modified>
</cp:coreProperties>
</file>